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8"/>
  </p:handoutMasterIdLst>
  <p:sldIdLst>
    <p:sldId id="302" r:id="rId2"/>
    <p:sldId id="258" r:id="rId3"/>
    <p:sldId id="259" r:id="rId4"/>
    <p:sldId id="282" r:id="rId5"/>
    <p:sldId id="283" r:id="rId6"/>
    <p:sldId id="281" r:id="rId7"/>
    <p:sldId id="284" r:id="rId8"/>
    <p:sldId id="285" r:id="rId9"/>
    <p:sldId id="260" r:id="rId10"/>
    <p:sldId id="261" r:id="rId11"/>
    <p:sldId id="262" r:id="rId12"/>
    <p:sldId id="263" r:id="rId13"/>
    <p:sldId id="264" r:id="rId14"/>
    <p:sldId id="265" r:id="rId15"/>
    <p:sldId id="289" r:id="rId16"/>
    <p:sldId id="290" r:id="rId17"/>
    <p:sldId id="288" r:id="rId18"/>
    <p:sldId id="287" r:id="rId19"/>
    <p:sldId id="286" r:id="rId20"/>
    <p:sldId id="291" r:id="rId21"/>
    <p:sldId id="292" r:id="rId22"/>
    <p:sldId id="293" r:id="rId23"/>
    <p:sldId id="294" r:id="rId24"/>
    <p:sldId id="295" r:id="rId25"/>
    <p:sldId id="296" r:id="rId26"/>
    <p:sldId id="297" r:id="rId27"/>
    <p:sldId id="299" r:id="rId28"/>
    <p:sldId id="298" r:id="rId29"/>
    <p:sldId id="278" r:id="rId30"/>
    <p:sldId id="279" r:id="rId31"/>
    <p:sldId id="280" r:id="rId32"/>
    <p:sldId id="267" r:id="rId33"/>
    <p:sldId id="277" r:id="rId34"/>
    <p:sldId id="276" r:id="rId35"/>
    <p:sldId id="300" r:id="rId36"/>
    <p:sldId id="301" r:id="rId37"/>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2E5D2DB2-0FDF-4B07-8D55-204F6B9A33AA}" type="datetimeFigureOut">
              <a:rPr lang="en-US" smtClean="0"/>
              <a:pPr/>
              <a:t>11/28/2019</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E84D9F8B-88B9-4060-8198-C10815A7EF4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96CEE9-F7E4-4483-8115-CCF4A4B16FAD}" type="datetimeFigureOut">
              <a:rPr lang="en-US" smtClean="0"/>
              <a:pPr/>
              <a:t>11/28/2019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090986-BFB8-4CD8-AF93-BE20E55AE0E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96CEE9-F7E4-4483-8115-CCF4A4B16FAD}" type="datetimeFigureOut">
              <a:rPr lang="en-US" smtClean="0"/>
              <a:pPr/>
              <a:t>11/28/2019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090986-BFB8-4CD8-AF93-BE20E55AE0E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en.wikipedia.org/wiki/Islamic_calendar" TargetMode="External"/><Relationship Id="rId2" Type="http://schemas.openxmlformats.org/officeDocument/2006/relationships/hyperlink" Target="http://en.wikipedia.org/wiki/AD"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IMAM GHAZALI</a:t>
            </a:r>
            <a:endParaRPr lang="en-US" b="1" dirty="0"/>
          </a:p>
        </p:txBody>
      </p:sp>
      <p:pic>
        <p:nvPicPr>
          <p:cNvPr id="2050" name="Picture 2" descr="C:\Users\Dr. M. Athar Hussain\Downloads\Al-Ghazali.png"/>
          <p:cNvPicPr>
            <a:picLocks noGrp="1" noChangeAspect="1" noChangeArrowheads="1"/>
          </p:cNvPicPr>
          <p:nvPr>
            <p:ph idx="1"/>
          </p:nvPr>
        </p:nvPicPr>
        <p:blipFill>
          <a:blip r:embed="rId2"/>
          <a:srcRect/>
          <a:stretch>
            <a:fillRect/>
          </a:stretch>
        </p:blipFill>
        <p:spPr bwMode="auto">
          <a:xfrm>
            <a:off x="3048000" y="1524000"/>
            <a:ext cx="3019425" cy="2581275"/>
          </a:xfrm>
          <a:prstGeom prst="rect">
            <a:avLst/>
          </a:prstGeom>
          <a:noFill/>
        </p:spPr>
      </p:pic>
      <p:sp>
        <p:nvSpPr>
          <p:cNvPr id="5" name="Rectangle 4"/>
          <p:cNvSpPr/>
          <p:nvPr/>
        </p:nvSpPr>
        <p:spPr>
          <a:xfrm>
            <a:off x="5334000" y="5257800"/>
            <a:ext cx="1520609" cy="369332"/>
          </a:xfrm>
          <a:prstGeom prst="rect">
            <a:avLst/>
          </a:prstGeom>
        </p:spPr>
        <p:txBody>
          <a:bodyPr wrap="none">
            <a:spAutoFit/>
          </a:bodyPr>
          <a:lstStyle/>
          <a:p>
            <a:r>
              <a:rPr lang="en-US" b="1" dirty="0" smtClean="0">
                <a:latin typeface="Times New Roman" pitchFamily="18" charset="0"/>
                <a:cs typeface="Times New Roman" pitchFamily="18" charset="0"/>
              </a:rPr>
              <a:t>Lecture No. 6</a:t>
            </a:r>
            <a:endParaRPr lang="en-US" b="1"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lnSpcReduction="10000"/>
          </a:bodyPr>
          <a:lstStyle/>
          <a:p>
            <a:pPr lvl="0" algn="just"/>
            <a:r>
              <a:rPr lang="en-US" dirty="0"/>
              <a:t>To follow or obey will of ALLAH. Such as offering prayers, making fasts, at least one hajj in life and do jihad in way of ALLAH. And follow the instructions   of prophet Muhammad (PBUH).</a:t>
            </a:r>
          </a:p>
          <a:p>
            <a:pPr>
              <a:buNone/>
            </a:pPr>
            <a:endParaRPr lang="en-US" dirty="0"/>
          </a:p>
          <a:p>
            <a:pPr lvl="0" algn="just"/>
            <a:r>
              <a:rPr lang="en-US" dirty="0"/>
              <a:t>Distinguish between Right and Wrong: Education should enable us to differentiate good and bad things. One educated person easily understands and differentiates between such things which are beneficial or harmful for him.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dirty="0" smtClean="0"/>
              <a:t>Preparation of </a:t>
            </a:r>
            <a:r>
              <a:rPr lang="en-US" dirty="0" err="1" smtClean="0"/>
              <a:t>vicegerency</a:t>
            </a:r>
            <a:r>
              <a:rPr lang="en-US" dirty="0" smtClean="0"/>
              <a:t> on earth</a:t>
            </a:r>
          </a:p>
          <a:p>
            <a:r>
              <a:rPr lang="en-US" dirty="0" smtClean="0"/>
              <a:t>Preservation of culture</a:t>
            </a:r>
          </a:p>
          <a:p>
            <a:r>
              <a:rPr lang="en-US" dirty="0" smtClean="0"/>
              <a:t>Character Formation</a:t>
            </a:r>
            <a:endParaRPr lang="en-US" dirty="0"/>
          </a:p>
          <a:p>
            <a:r>
              <a:rPr lang="en-US" dirty="0" smtClean="0"/>
              <a:t>Positive </a:t>
            </a:r>
            <a:r>
              <a:rPr lang="en-US" dirty="0"/>
              <a:t>change in behavior </a:t>
            </a:r>
          </a:p>
          <a:p>
            <a:r>
              <a:rPr lang="en-US" dirty="0" smtClean="0"/>
              <a:t>Life perfection</a:t>
            </a:r>
            <a:endParaRPr lang="en-US" dirty="0"/>
          </a:p>
          <a:p>
            <a:r>
              <a:rPr lang="en-US" dirty="0" smtClean="0"/>
              <a:t>Preparation </a:t>
            </a:r>
            <a:r>
              <a:rPr lang="en-US" dirty="0"/>
              <a:t>for </a:t>
            </a:r>
            <a:r>
              <a:rPr lang="en-US" dirty="0" smtClean="0"/>
              <a:t>the hereafter/</a:t>
            </a:r>
            <a:r>
              <a:rPr lang="en-US" dirty="0" err="1" smtClean="0"/>
              <a:t>Akhirat</a:t>
            </a:r>
            <a:endParaRPr lang="en-US" dirty="0" smtClean="0"/>
          </a:p>
          <a:p>
            <a:r>
              <a:rPr lang="en-US" dirty="0" smtClean="0"/>
              <a:t>Balanced Development</a:t>
            </a:r>
          </a:p>
          <a:p>
            <a:r>
              <a:rPr lang="en-US" dirty="0" smtClean="0"/>
              <a:t>Promotion of Islamic values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a:t>View on Early Education</a:t>
            </a:r>
            <a:endParaRPr lang="en-US" dirty="0"/>
          </a:p>
        </p:txBody>
      </p:sp>
      <p:sp>
        <p:nvSpPr>
          <p:cNvPr id="3" name="Content Placeholder 2"/>
          <p:cNvSpPr>
            <a:spLocks noGrp="1"/>
          </p:cNvSpPr>
          <p:nvPr>
            <p:ph idx="1"/>
          </p:nvPr>
        </p:nvSpPr>
        <p:spPr>
          <a:xfrm>
            <a:off x="457200" y="1219200"/>
            <a:ext cx="8229600" cy="5181600"/>
          </a:xfrm>
        </p:spPr>
        <p:txBody>
          <a:bodyPr>
            <a:normAutofit fontScale="85000" lnSpcReduction="10000"/>
          </a:bodyPr>
          <a:lstStyle/>
          <a:p>
            <a:pPr marL="0" indent="0" algn="just">
              <a:buNone/>
            </a:pPr>
            <a:r>
              <a:rPr lang="en-US" dirty="0"/>
              <a:t>It should compulsory for every child to get early education. Its teacher responsibility to learn student’s good habits and positive attitude. Early education of child is primarily the responsibility of the parents. Parents should show coordination between the verbal instructions and practical behaviors</a:t>
            </a:r>
            <a:r>
              <a:rPr lang="en-US" dirty="0" smtClean="0"/>
              <a:t>.</a:t>
            </a:r>
            <a:endParaRPr lang="en-US" dirty="0"/>
          </a:p>
          <a:p>
            <a:pPr lvl="0"/>
            <a:r>
              <a:rPr lang="en-US" sz="3300" dirty="0"/>
              <a:t>1st Step: Verbally remember </a:t>
            </a:r>
            <a:r>
              <a:rPr lang="en-US" sz="3300" dirty="0" err="1"/>
              <a:t>Quranic</a:t>
            </a:r>
            <a:r>
              <a:rPr lang="en-US" sz="3300" dirty="0"/>
              <a:t> verses and </a:t>
            </a:r>
            <a:r>
              <a:rPr lang="en-US" sz="3300" dirty="0" err="1" smtClean="0"/>
              <a:t>Hadith</a:t>
            </a:r>
            <a:r>
              <a:rPr lang="en-US" sz="3300" dirty="0" smtClean="0"/>
              <a:t>.</a:t>
            </a:r>
            <a:endParaRPr lang="en-US" sz="3300" dirty="0"/>
          </a:p>
          <a:p>
            <a:pPr lvl="0"/>
            <a:r>
              <a:rPr lang="en-US" sz="3300" dirty="0"/>
              <a:t>2nd Step: All verbally read and memorized </a:t>
            </a:r>
            <a:r>
              <a:rPr lang="en-US" sz="3300" dirty="0" err="1"/>
              <a:t>Quranic</a:t>
            </a:r>
            <a:r>
              <a:rPr lang="en-US" sz="3300" dirty="0"/>
              <a:t> verses should be interpreted</a:t>
            </a:r>
            <a:r>
              <a:rPr lang="en-US" sz="3300" dirty="0" smtClean="0"/>
              <a:t>.</a:t>
            </a:r>
            <a:endParaRPr lang="en-US" sz="3300" dirty="0"/>
          </a:p>
          <a:p>
            <a:pPr lvl="0"/>
            <a:r>
              <a:rPr lang="en-US" sz="3300" dirty="0"/>
              <a:t>3rd Step: Build habits to act upon all remember or memorized </a:t>
            </a:r>
            <a:r>
              <a:rPr lang="en-US" sz="3300" dirty="0" err="1"/>
              <a:t>Quranic</a:t>
            </a:r>
            <a:r>
              <a:rPr lang="en-US" sz="3300" dirty="0"/>
              <a:t> verses and </a:t>
            </a:r>
            <a:r>
              <a:rPr lang="en-US" sz="3300" dirty="0" err="1" smtClean="0"/>
              <a:t>Hadith</a:t>
            </a:r>
            <a:r>
              <a:rPr lang="en-US" sz="3300" dirty="0" smtClean="0"/>
              <a:t>. </a:t>
            </a:r>
            <a:endParaRPr lang="en-US" sz="3300" dirty="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a:t>Educational Curriculum</a:t>
            </a:r>
            <a:endParaRPr lang="en-US" dirty="0"/>
          </a:p>
        </p:txBody>
      </p:sp>
      <p:sp>
        <p:nvSpPr>
          <p:cNvPr id="3" name="Content Placeholder 2"/>
          <p:cNvSpPr>
            <a:spLocks noGrp="1"/>
          </p:cNvSpPr>
          <p:nvPr>
            <p:ph idx="1"/>
          </p:nvPr>
        </p:nvSpPr>
        <p:spPr>
          <a:xfrm>
            <a:off x="457200" y="990600"/>
            <a:ext cx="8229600" cy="5135563"/>
          </a:xfrm>
        </p:spPr>
        <p:txBody>
          <a:bodyPr>
            <a:normAutofit/>
          </a:bodyPr>
          <a:lstStyle/>
          <a:p>
            <a:r>
              <a:rPr lang="en-US" dirty="0" smtClean="0"/>
              <a:t>The curriculum developed by Al-</a:t>
            </a:r>
            <a:r>
              <a:rPr lang="en-US" dirty="0" err="1" smtClean="0"/>
              <a:t>Ghazali</a:t>
            </a:r>
            <a:r>
              <a:rPr lang="en-US" dirty="0" smtClean="0"/>
              <a:t> has the potential of comprehensive personality formation of the individuals. His curriculum takes into account both the material and spiritual development of the aspects of human personality. The following represents an outline of the Al-</a:t>
            </a:r>
            <a:r>
              <a:rPr lang="en-US" dirty="0" err="1" smtClean="0"/>
              <a:t>Ghazali’s</a:t>
            </a:r>
            <a:r>
              <a:rPr lang="en-US" dirty="0" smtClean="0"/>
              <a:t> concept of curriculum.</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983163"/>
          </a:xfrm>
        </p:spPr>
        <p:txBody>
          <a:bodyPr/>
          <a:lstStyle/>
          <a:p>
            <a:pPr marL="514350" indent="-514350">
              <a:buFont typeface="+mj-lt"/>
              <a:buAutoNum type="arabicPeriod"/>
            </a:pPr>
            <a:r>
              <a:rPr lang="en-US" dirty="0" smtClean="0"/>
              <a:t>Beneficial/ Prescribed Knowledge</a:t>
            </a:r>
          </a:p>
          <a:p>
            <a:pPr marL="571500" indent="-571500">
              <a:buAutoNum type="romanLcParenBoth"/>
            </a:pPr>
            <a:r>
              <a:rPr lang="en-US" dirty="0" smtClean="0"/>
              <a:t>Optional Knowledge (Principle, Auxiliary, Complementary)</a:t>
            </a:r>
          </a:p>
          <a:p>
            <a:pPr marL="571500" indent="-571500">
              <a:buAutoNum type="romanLcParenBoth"/>
            </a:pPr>
            <a:r>
              <a:rPr lang="en-US" dirty="0" smtClean="0"/>
              <a:t>Obligatory Knowledge (Principle, Subsidiary, Auxiliary, Complementary)</a:t>
            </a:r>
          </a:p>
          <a:p>
            <a:pPr marL="571500" indent="-571500">
              <a:buNone/>
            </a:pPr>
            <a:r>
              <a:rPr lang="en-US" dirty="0" smtClean="0"/>
              <a:t>2. Harmful Knowledge / Prohibited</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 Beneficial Knowledge:</a:t>
            </a:r>
            <a:endParaRPr lang="en-US" dirty="0"/>
          </a:p>
        </p:txBody>
      </p:sp>
      <p:sp>
        <p:nvSpPr>
          <p:cNvPr id="3" name="Content Placeholder 2"/>
          <p:cNvSpPr>
            <a:spLocks noGrp="1"/>
          </p:cNvSpPr>
          <p:nvPr>
            <p:ph idx="1"/>
          </p:nvPr>
        </p:nvSpPr>
        <p:spPr>
          <a:xfrm>
            <a:off x="457200" y="1295400"/>
            <a:ext cx="8229600" cy="4830763"/>
          </a:xfrm>
        </p:spPr>
        <p:txBody>
          <a:bodyPr/>
          <a:lstStyle/>
          <a:p>
            <a:r>
              <a:rPr lang="en-US" dirty="0" smtClean="0"/>
              <a:t>The beneficial knowledge encapsulates (describes) those sciences that society and help it to progress such as Koran medicine, engineering, </a:t>
            </a:r>
            <a:r>
              <a:rPr lang="en-US" dirty="0" err="1" smtClean="0"/>
              <a:t>Hadith</a:t>
            </a:r>
            <a:r>
              <a:rPr lang="en-US" dirty="0" smtClean="0"/>
              <a:t> and jurisprudence etc. Both the religious and neutral sciences are included in the concept of beneficial knowledge. Al-</a:t>
            </a:r>
            <a:r>
              <a:rPr lang="en-US" dirty="0" err="1" smtClean="0"/>
              <a:t>Ghazali</a:t>
            </a:r>
            <a:r>
              <a:rPr lang="en-US" dirty="0" smtClean="0"/>
              <a:t> has further subdivided the beneficial knowledge into obligatory knowledge and optional knowledge:-</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t>
            </a:r>
            <a:r>
              <a:rPr lang="en-US" b="1" dirty="0" err="1" smtClean="0"/>
              <a:t>i</a:t>
            </a:r>
            <a:r>
              <a:rPr lang="en-US" b="1" dirty="0" smtClean="0"/>
              <a:t>) Obligatory Knowledge:</a:t>
            </a:r>
            <a:endParaRPr lang="en-US" dirty="0"/>
          </a:p>
        </p:txBody>
      </p:sp>
      <p:sp>
        <p:nvSpPr>
          <p:cNvPr id="3" name="Content Placeholder 2"/>
          <p:cNvSpPr>
            <a:spLocks noGrp="1"/>
          </p:cNvSpPr>
          <p:nvPr>
            <p:ph idx="1"/>
          </p:nvPr>
        </p:nvSpPr>
        <p:spPr>
          <a:xfrm>
            <a:off x="457200" y="1295400"/>
            <a:ext cx="8229600" cy="4830763"/>
          </a:xfrm>
        </p:spPr>
        <p:txBody>
          <a:bodyPr/>
          <a:lstStyle/>
          <a:p>
            <a:r>
              <a:rPr lang="en-US" dirty="0" smtClean="0"/>
              <a:t>The obligatory knowledge encapsulates those sciences that are obligatory for all human beings to be acquainted with. Generally, it includes religious sciences such as Koran, </a:t>
            </a:r>
            <a:r>
              <a:rPr lang="en-US" dirty="0" err="1" smtClean="0"/>
              <a:t>Hadith</a:t>
            </a:r>
            <a:r>
              <a:rPr lang="en-US" dirty="0" smtClean="0"/>
              <a:t> and jurisprudence. These sciences are essentially concerned with the specific needs of life. He has further subdivided the obligatory knowledge into the following sub categories:-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135563"/>
          </a:xfrm>
        </p:spPr>
        <p:txBody>
          <a:bodyPr>
            <a:normAutofit fontScale="92500" lnSpcReduction="20000"/>
          </a:bodyPr>
          <a:lstStyle/>
          <a:p>
            <a:r>
              <a:rPr lang="en-US" b="1" dirty="0" smtClean="0"/>
              <a:t>Principle knowledge:</a:t>
            </a:r>
            <a:r>
              <a:rPr lang="en-US" dirty="0" smtClean="0"/>
              <a:t> Principle knowledge includes the principle religious sciences such as Koran and </a:t>
            </a:r>
            <a:r>
              <a:rPr lang="en-US" dirty="0" err="1" smtClean="0"/>
              <a:t>Hadith</a:t>
            </a:r>
            <a:r>
              <a:rPr lang="en-US" dirty="0" smtClean="0"/>
              <a:t>.</a:t>
            </a:r>
          </a:p>
          <a:p>
            <a:r>
              <a:rPr lang="en-US" b="1" dirty="0" smtClean="0"/>
              <a:t>Subsidiary knowledge:</a:t>
            </a:r>
            <a:r>
              <a:rPr lang="en-US" dirty="0" smtClean="0"/>
              <a:t> The subsidiary knowledge encapsulates those sciences which are the products of social interactions such as ethics, anthropology and sociology.</a:t>
            </a:r>
          </a:p>
          <a:p>
            <a:r>
              <a:rPr lang="en-US" b="1" dirty="0" smtClean="0"/>
              <a:t>Auxiliary knowledge:</a:t>
            </a:r>
            <a:r>
              <a:rPr lang="en-US" dirty="0" smtClean="0"/>
              <a:t> The auxiliary knowledge is generally regarded as associate knowledge. It helps in comprehending the principle knowledge and subsidiary knowledge. This knowledge includes language, literature and lexicography.</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19800"/>
          </a:xfrm>
        </p:spPr>
        <p:txBody>
          <a:bodyPr>
            <a:normAutofit fontScale="92500" lnSpcReduction="20000"/>
          </a:bodyPr>
          <a:lstStyle/>
          <a:p>
            <a:r>
              <a:rPr lang="en-US" b="1" dirty="0" smtClean="0"/>
              <a:t>Complementary knowledge:</a:t>
            </a:r>
            <a:r>
              <a:rPr lang="en-US" dirty="0" smtClean="0"/>
              <a:t> Complementary knowledge means the knowledge that complements the other sciences. This knowledge includes </a:t>
            </a:r>
            <a:r>
              <a:rPr lang="en-US" dirty="0" err="1" smtClean="0"/>
              <a:t>Koranic</a:t>
            </a:r>
            <a:r>
              <a:rPr lang="en-US" dirty="0" smtClean="0"/>
              <a:t> interpretation, recitation and tradition-narration.</a:t>
            </a:r>
          </a:p>
          <a:p>
            <a:pPr>
              <a:buNone/>
            </a:pPr>
            <a:r>
              <a:rPr lang="en-US" b="1" dirty="0" smtClean="0"/>
              <a:t>(ii) Optional knowledge:</a:t>
            </a:r>
            <a:r>
              <a:rPr lang="en-US" dirty="0" smtClean="0"/>
              <a:t> Optional knowledge encapsulates those disciplines which are optional to learn. It largely depends on the individual’s will whether to acquire with or not. There is nothing wrong if they are not studied by an individual. But this knowledge renders valuable services in the social stability. This knowledge includes engineering, political science and carpentry etc. Al-</a:t>
            </a:r>
            <a:r>
              <a:rPr lang="en-US" dirty="0" err="1" smtClean="0"/>
              <a:t>Ghazali</a:t>
            </a:r>
            <a:r>
              <a:rPr lang="en-US" dirty="0" smtClean="0"/>
              <a:t> has further divided the optional knowledge into the following subcategories.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normAutofit fontScale="92500" lnSpcReduction="10000"/>
          </a:bodyPr>
          <a:lstStyle/>
          <a:p>
            <a:r>
              <a:rPr lang="en-US" b="1" dirty="0" smtClean="0"/>
              <a:t>Principle knowledge:</a:t>
            </a:r>
            <a:r>
              <a:rPr lang="en-US" dirty="0" smtClean="0"/>
              <a:t> Principle knowledge includes those sciences which are necessary for running and survival of human life such as agriculture, textile engineering and political science.</a:t>
            </a:r>
          </a:p>
          <a:p>
            <a:r>
              <a:rPr lang="en-US" b="1" dirty="0" smtClean="0"/>
              <a:t>Auxiliary knowledge:</a:t>
            </a:r>
            <a:r>
              <a:rPr lang="en-US" dirty="0" smtClean="0"/>
              <a:t> Auxiliary knowledge includes those sciences that are the source of acquisition of principle knowledge such as carpentry and metallurgy.</a:t>
            </a:r>
          </a:p>
          <a:p>
            <a:r>
              <a:rPr lang="en-US" b="1" dirty="0" smtClean="0"/>
              <a:t>Complementary knowledge:</a:t>
            </a:r>
            <a:r>
              <a:rPr lang="en-US" dirty="0" smtClean="0"/>
              <a:t> The Complementary knowledge encapsulates those sciences which complement and furnish the auxiliary knowledge such as cookery and sewing.</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44562"/>
          </a:xfrm>
        </p:spPr>
        <p:txBody>
          <a:bodyPr/>
          <a:lstStyle/>
          <a:p>
            <a:r>
              <a:rPr lang="en-US" b="1" dirty="0" smtClean="0"/>
              <a:t>LIFE HISTORY</a:t>
            </a:r>
            <a:endParaRPr lang="en-US" dirty="0"/>
          </a:p>
        </p:txBody>
      </p:sp>
      <p:sp>
        <p:nvSpPr>
          <p:cNvPr id="5" name="Content Placeholder 4"/>
          <p:cNvSpPr>
            <a:spLocks noGrp="1"/>
          </p:cNvSpPr>
          <p:nvPr>
            <p:ph idx="1"/>
          </p:nvPr>
        </p:nvSpPr>
        <p:spPr>
          <a:xfrm>
            <a:off x="457200" y="1371600"/>
            <a:ext cx="8229600" cy="4754563"/>
          </a:xfrm>
        </p:spPr>
        <p:txBody>
          <a:bodyPr>
            <a:normAutofit/>
          </a:bodyPr>
          <a:lstStyle/>
          <a:p>
            <a:pPr marL="0" indent="0" algn="just">
              <a:buNone/>
            </a:pPr>
            <a:r>
              <a:rPr lang="en-US" sz="3600" dirty="0"/>
              <a:t>Abu Hamid Muhammad bin Muhammad Al-Imam-ul-</a:t>
            </a:r>
            <a:r>
              <a:rPr lang="en-US" sz="3600" dirty="0" err="1"/>
              <a:t>Jalil</a:t>
            </a:r>
            <a:r>
              <a:rPr lang="en-US" sz="3600" dirty="0"/>
              <a:t>, was born in 1058 </a:t>
            </a:r>
            <a:r>
              <a:rPr lang="en-US" sz="3600" dirty="0">
                <a:hlinkClick r:id="rId2" tooltip="AD"/>
              </a:rPr>
              <a:t>A.D</a:t>
            </a:r>
            <a:r>
              <a:rPr lang="en-US" sz="3600" dirty="0"/>
              <a:t> (450 </a:t>
            </a:r>
            <a:r>
              <a:rPr lang="en-US" sz="3600" dirty="0">
                <a:hlinkClick r:id="rId3" tooltip="Islamic calendar"/>
              </a:rPr>
              <a:t>AH</a:t>
            </a:r>
            <a:r>
              <a:rPr lang="en-US" sz="3600" dirty="0"/>
              <a:t>) at </a:t>
            </a:r>
            <a:r>
              <a:rPr lang="en-US" sz="3600" dirty="0" err="1"/>
              <a:t>Ghazala</a:t>
            </a:r>
            <a:r>
              <a:rPr lang="en-US" sz="3600" dirty="0"/>
              <a:t>. He obtained early education from </a:t>
            </a:r>
            <a:r>
              <a:rPr lang="en-US" sz="3600" dirty="0" err="1" smtClean="0"/>
              <a:t>Tus</a:t>
            </a:r>
            <a:r>
              <a:rPr lang="en-US" sz="3600" smtClean="0"/>
              <a:t> (Iran), </a:t>
            </a:r>
            <a:r>
              <a:rPr lang="en-US" sz="3600" dirty="0"/>
              <a:t>than moved to Jar Jan and finally migrated to </a:t>
            </a:r>
            <a:r>
              <a:rPr lang="en-US" sz="3600" dirty="0" err="1"/>
              <a:t>Nisha</a:t>
            </a:r>
            <a:r>
              <a:rPr lang="en-US" sz="3600" dirty="0"/>
              <a:t> </a:t>
            </a:r>
            <a:r>
              <a:rPr lang="en-US" sz="3600" dirty="0" err="1"/>
              <a:t>Pur</a:t>
            </a:r>
            <a:r>
              <a:rPr lang="en-US" sz="3600" dirty="0"/>
              <a:t> to acquire knowledge. In 1105 he became the president of that academy. He died in 19</a:t>
            </a:r>
            <a:r>
              <a:rPr lang="en-US" sz="3600" baseline="30000" dirty="0"/>
              <a:t>th</a:t>
            </a:r>
            <a:r>
              <a:rPr lang="en-US" sz="3600" dirty="0"/>
              <a:t> December, 1111 AD.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b="1" dirty="0" smtClean="0"/>
              <a:t>2. Harmful/ Prohibited Knowledge:</a:t>
            </a:r>
            <a:endParaRPr lang="en-US" dirty="0"/>
          </a:p>
        </p:txBody>
      </p:sp>
      <p:sp>
        <p:nvSpPr>
          <p:cNvPr id="3" name="Content Placeholder 2"/>
          <p:cNvSpPr>
            <a:spLocks noGrp="1"/>
          </p:cNvSpPr>
          <p:nvPr>
            <p:ph idx="1"/>
          </p:nvPr>
        </p:nvSpPr>
        <p:spPr>
          <a:xfrm>
            <a:off x="457200" y="1143000"/>
            <a:ext cx="8229600" cy="5334000"/>
          </a:xfrm>
        </p:spPr>
        <p:txBody>
          <a:bodyPr>
            <a:normAutofit fontScale="92500" lnSpcReduction="20000"/>
          </a:bodyPr>
          <a:lstStyle/>
          <a:p>
            <a:r>
              <a:rPr lang="en-US" dirty="0" smtClean="0"/>
              <a:t>Harmful knowledge comprises of those disciplines which are harmful and not permitted by Islam, such as black magic, gambling, pick-pocketing, astrology and palmistry. According to Al-</a:t>
            </a:r>
            <a:r>
              <a:rPr lang="en-US" dirty="0" err="1" smtClean="0"/>
              <a:t>Ghazali</a:t>
            </a:r>
            <a:r>
              <a:rPr lang="en-US" dirty="0" smtClean="0"/>
              <a:t>, the sciences which are harmful for humanity and social stability, must be regarded harmful knowledge. He criticized the curriculum of his age and raised many questions regarding the principles and standards of curriculum development. He exchanged views with the renowned educators of his time and also pointed out the various defects in the curriculum in practice:-</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Methods of Teaching:</a:t>
            </a:r>
            <a:endParaRPr lang="en-US" b="1" dirty="0"/>
          </a:p>
        </p:txBody>
      </p:sp>
      <p:sp>
        <p:nvSpPr>
          <p:cNvPr id="3" name="Content Placeholder 2"/>
          <p:cNvSpPr>
            <a:spLocks noGrp="1"/>
          </p:cNvSpPr>
          <p:nvPr>
            <p:ph idx="1"/>
          </p:nvPr>
        </p:nvSpPr>
        <p:spPr>
          <a:xfrm>
            <a:off x="457200" y="1219200"/>
            <a:ext cx="8229600" cy="4906963"/>
          </a:xfrm>
        </p:spPr>
        <p:txBody>
          <a:bodyPr>
            <a:normAutofit/>
          </a:bodyPr>
          <a:lstStyle/>
          <a:p>
            <a:pPr>
              <a:buNone/>
            </a:pPr>
            <a:r>
              <a:rPr lang="en-US" dirty="0" smtClean="0"/>
              <a:t>Being a practicing teacher, Al-</a:t>
            </a:r>
            <a:r>
              <a:rPr lang="en-US" dirty="0" err="1" smtClean="0"/>
              <a:t>Ghazali</a:t>
            </a:r>
            <a:r>
              <a:rPr lang="en-US" dirty="0" smtClean="0"/>
              <a:t> had deep understanding of the natural and psychological needs of the learners. He pays special attention to the psychological aspect of the personality of the children in his instructional strategy.</a:t>
            </a:r>
          </a:p>
          <a:p>
            <a:pPr>
              <a:buNone/>
            </a:pPr>
            <a:r>
              <a:rPr lang="en-US" b="1" dirty="0" smtClean="0"/>
              <a:t>Principle of natural tendency:</a:t>
            </a:r>
            <a:r>
              <a:rPr lang="en-US" dirty="0" smtClean="0"/>
              <a:t> Al-</a:t>
            </a:r>
            <a:r>
              <a:rPr lang="en-US" dirty="0" err="1" smtClean="0"/>
              <a:t>Ghazali</a:t>
            </a:r>
            <a:r>
              <a:rPr lang="en-US" dirty="0" smtClean="0"/>
              <a:t> argues that the natural tendencies and interests of the learners must be kept in mind during the instructional process. </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fontScale="92500"/>
          </a:bodyPr>
          <a:lstStyle/>
          <a:p>
            <a:r>
              <a:rPr lang="en-US" b="1" dirty="0" smtClean="0"/>
              <a:t>Principle of cognitive ability:</a:t>
            </a:r>
            <a:r>
              <a:rPr lang="en-US" dirty="0" smtClean="0"/>
              <a:t> According to Al-</a:t>
            </a:r>
            <a:r>
              <a:rPr lang="en-US" dirty="0" err="1" smtClean="0"/>
              <a:t>Ghazali</a:t>
            </a:r>
            <a:r>
              <a:rPr lang="en-US" dirty="0" smtClean="0"/>
              <a:t>, the teacher should take into consideration the mental abilities of his / her students. He/she should also keep in mind which content corresponds to the mental abilities of the students. </a:t>
            </a:r>
          </a:p>
          <a:p>
            <a:r>
              <a:rPr lang="en-US" b="1" dirty="0" smtClean="0"/>
              <a:t>Principle of facilitation:</a:t>
            </a:r>
            <a:r>
              <a:rPr lang="en-US" dirty="0" smtClean="0"/>
              <a:t> The teacher should take necessary steps to make the lesson simple, easy and interesting. Al-</a:t>
            </a:r>
            <a:r>
              <a:rPr lang="en-US" dirty="0" err="1" smtClean="0"/>
              <a:t>Ghazali</a:t>
            </a:r>
            <a:r>
              <a:rPr lang="en-US" dirty="0" smtClean="0"/>
              <a:t> advises that the teachers should present the lesson to the student in an interesting manner. They can present the lesson in terms of interesting stories. </a:t>
            </a:r>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447800"/>
            <a:ext cx="8229600" cy="4678363"/>
          </a:xfrm>
        </p:spPr>
        <p:txBody>
          <a:bodyPr/>
          <a:lstStyle/>
          <a:p>
            <a:r>
              <a:rPr lang="en-US" dirty="0" smtClean="0"/>
              <a:t>Principle of previous knowledge</a:t>
            </a:r>
          </a:p>
          <a:p>
            <a:r>
              <a:rPr lang="en-US" dirty="0" smtClean="0"/>
              <a:t>Principle of gradation</a:t>
            </a:r>
          </a:p>
          <a:p>
            <a:r>
              <a:rPr lang="en-US" dirty="0" smtClean="0"/>
              <a:t>Principle of individual differences</a:t>
            </a:r>
          </a:p>
          <a:p>
            <a:r>
              <a:rPr lang="en-US" dirty="0" smtClean="0"/>
              <a:t>Principle of lesson preparation</a:t>
            </a:r>
          </a:p>
          <a:p>
            <a:pPr lvl="0"/>
            <a:r>
              <a:rPr lang="en-US" dirty="0" smtClean="0"/>
              <a:t>Use of Discussion Method </a:t>
            </a:r>
          </a:p>
          <a:p>
            <a:pPr lvl="0"/>
            <a:r>
              <a:rPr lang="en-US" dirty="0" smtClean="0"/>
              <a:t>Use of Question Answers Method</a:t>
            </a:r>
          </a:p>
          <a:p>
            <a:pPr lvl="0"/>
            <a:r>
              <a:rPr lang="en-US" dirty="0" smtClean="0"/>
              <a:t>Use of Audio / Visual Aids</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b="1" dirty="0" smtClean="0"/>
              <a:t>Role of Teacher</a:t>
            </a:r>
            <a:endParaRPr lang="en-US" b="1" dirty="0"/>
          </a:p>
        </p:txBody>
      </p:sp>
      <p:sp>
        <p:nvSpPr>
          <p:cNvPr id="3" name="Content Placeholder 2"/>
          <p:cNvSpPr>
            <a:spLocks noGrp="1"/>
          </p:cNvSpPr>
          <p:nvPr>
            <p:ph idx="1"/>
          </p:nvPr>
        </p:nvSpPr>
        <p:spPr>
          <a:xfrm>
            <a:off x="457200" y="1219200"/>
            <a:ext cx="8229600" cy="4906963"/>
          </a:xfrm>
        </p:spPr>
        <p:txBody>
          <a:bodyPr/>
          <a:lstStyle/>
          <a:p>
            <a:r>
              <a:rPr lang="en-US" dirty="0" smtClean="0"/>
              <a:t>A teacher occupies high position in the educational literature of Al-</a:t>
            </a:r>
            <a:r>
              <a:rPr lang="en-US" dirty="0" err="1" smtClean="0"/>
              <a:t>Ghazali</a:t>
            </a:r>
            <a:r>
              <a:rPr lang="en-US" dirty="0" smtClean="0"/>
              <a:t>. Following are the essential attributes of a teacher according to Al-</a:t>
            </a:r>
            <a:r>
              <a:rPr lang="en-US" dirty="0" err="1" smtClean="0"/>
              <a:t>Ghazali</a:t>
            </a:r>
            <a:r>
              <a:rPr lang="en-US" dirty="0" smtClean="0"/>
              <a:t>:-</a:t>
            </a:r>
          </a:p>
          <a:p>
            <a:pPr lvl="0"/>
            <a:r>
              <a:rPr lang="en-US" dirty="0" smtClean="0"/>
              <a:t>The work of teacher is like the labor of the farmer who uproots the weeds, trims wheat so as it grows better and gives a better harvest.</a:t>
            </a:r>
          </a:p>
          <a:p>
            <a:pPr lvl="0"/>
            <a:r>
              <a:rPr lang="en-US" dirty="0" smtClean="0"/>
              <a:t>The teacher should guide the students in the right direction.</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953000"/>
          </a:xfrm>
        </p:spPr>
        <p:txBody>
          <a:bodyPr>
            <a:normAutofit/>
          </a:bodyPr>
          <a:lstStyle/>
          <a:p>
            <a:pPr lvl="0"/>
            <a:r>
              <a:rPr lang="en-US" dirty="0" smtClean="0"/>
              <a:t>The teacher undertakes the instruction of the young. This undertaking is a great responsibility.</a:t>
            </a:r>
          </a:p>
          <a:p>
            <a:pPr lvl="0"/>
            <a:r>
              <a:rPr lang="en-US" dirty="0" smtClean="0"/>
              <a:t>He/she must be as tender to his/her pupils as if they were his/her own children.</a:t>
            </a:r>
          </a:p>
          <a:p>
            <a:pPr lvl="0"/>
            <a:r>
              <a:rPr lang="en-US" dirty="0" smtClean="0"/>
              <a:t>He/she must correct the moral lapses of the students through hinting.</a:t>
            </a:r>
          </a:p>
          <a:p>
            <a:pPr lvl="0"/>
            <a:r>
              <a:rPr lang="en-US" dirty="0" smtClean="0"/>
              <a:t>The teacher should set an example so that his/her action accords with his/her precepts.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lvl="0"/>
            <a:r>
              <a:rPr lang="en-US" dirty="0" smtClean="0"/>
              <a:t>The teacher should not criticize the subject taught by another.</a:t>
            </a:r>
          </a:p>
          <a:p>
            <a:pPr lvl="0"/>
            <a:r>
              <a:rPr lang="en-US" dirty="0" smtClean="0"/>
              <a:t>The teacher should adopt his/her teaching to the capacity and ability of the students.</a:t>
            </a:r>
          </a:p>
          <a:p>
            <a:r>
              <a:rPr lang="en-US" dirty="0" smtClean="0"/>
              <a:t>He/she must respect the less gifted students and must not overburden their capacities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dirty="0" smtClean="0"/>
              <a:t>Role of Student:</a:t>
            </a:r>
            <a:endParaRPr lang="en-US" b="1" dirty="0"/>
          </a:p>
        </p:txBody>
      </p:sp>
      <p:sp>
        <p:nvSpPr>
          <p:cNvPr id="3" name="Content Placeholder 2"/>
          <p:cNvSpPr>
            <a:spLocks noGrp="1"/>
          </p:cNvSpPr>
          <p:nvPr>
            <p:ph idx="1"/>
          </p:nvPr>
        </p:nvSpPr>
        <p:spPr>
          <a:xfrm>
            <a:off x="457200" y="838200"/>
            <a:ext cx="8229600" cy="5287963"/>
          </a:xfrm>
        </p:spPr>
        <p:txBody>
          <a:bodyPr/>
          <a:lstStyle/>
          <a:p>
            <a:pPr>
              <a:buNone/>
            </a:pPr>
            <a:r>
              <a:rPr lang="en-US" dirty="0" smtClean="0"/>
              <a:t>A student is the most essential element of the educative process. Following are the responsibilities of a student according to Al-</a:t>
            </a:r>
            <a:r>
              <a:rPr lang="en-US" dirty="0" err="1" smtClean="0"/>
              <a:t>Ghazali</a:t>
            </a:r>
            <a:r>
              <a:rPr lang="en-US" dirty="0" smtClean="0"/>
              <a:t>:</a:t>
            </a:r>
          </a:p>
          <a:p>
            <a:pPr lvl="0"/>
            <a:r>
              <a:rPr lang="en-US" dirty="0" smtClean="0"/>
              <a:t>The student must not boast about his/her father’s wealth.</a:t>
            </a:r>
          </a:p>
          <a:p>
            <a:pPr lvl="0"/>
            <a:r>
              <a:rPr lang="en-US" dirty="0" smtClean="0"/>
              <a:t>He/she must be polite and attentive to all. He/she must learn to respect and obey his/her parents, teachers and elders.</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0"/>
            <a:r>
              <a:rPr lang="en-US" dirty="0" smtClean="0"/>
              <a:t>The students must not be excessively proud or jealous.</a:t>
            </a:r>
          </a:p>
          <a:p>
            <a:pPr lvl="0"/>
            <a:r>
              <a:rPr lang="en-US" dirty="0" smtClean="0"/>
              <a:t>He/she must act towards Allah as he/she would wish his/her servant towards him/her.</a:t>
            </a:r>
          </a:p>
          <a:p>
            <a:pPr lvl="0"/>
            <a:r>
              <a:rPr lang="en-US" dirty="0" smtClean="0"/>
              <a:t>He/she should treat every human as he/she would like to be treated himself/herself.</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Psychological concepts of Ghazali</a:t>
            </a:r>
            <a:endParaRPr lang="en-US" dirty="0"/>
          </a:p>
        </p:txBody>
      </p:sp>
      <p:sp>
        <p:nvSpPr>
          <p:cNvPr id="3" name="Content Placeholder 2"/>
          <p:cNvSpPr>
            <a:spLocks noGrp="1"/>
          </p:cNvSpPr>
          <p:nvPr>
            <p:ph idx="1"/>
          </p:nvPr>
        </p:nvSpPr>
        <p:spPr>
          <a:xfrm>
            <a:off x="457200" y="1219200"/>
            <a:ext cx="8229600" cy="5181600"/>
          </a:xfrm>
        </p:spPr>
        <p:txBody>
          <a:bodyPr>
            <a:normAutofit/>
          </a:bodyPr>
          <a:lstStyle/>
          <a:p>
            <a:pPr marL="0" indent="0" algn="just">
              <a:buNone/>
            </a:pPr>
            <a:r>
              <a:rPr lang="en-US" dirty="0" smtClean="0"/>
              <a:t>Ghazali raises the basic question whether the human instinct is based on good or evil. He has presented his ideas in the light of Quran and </a:t>
            </a:r>
            <a:r>
              <a:rPr lang="en-US" dirty="0" err="1" smtClean="0"/>
              <a:t>Hadith</a:t>
            </a:r>
            <a:r>
              <a:rPr lang="en-US" dirty="0" smtClean="0"/>
              <a:t>. According to him good or evil are not physical and is not instinctual. Humans can be transformed by education and training.</a:t>
            </a:r>
          </a:p>
          <a:p>
            <a:pPr marL="0" indent="0" algn="just"/>
            <a:endParaRPr lang="en-US" sz="1900" dirty="0" smtClean="0"/>
          </a:p>
          <a:p>
            <a:pPr marL="0" indent="0">
              <a:buNone/>
            </a:pPr>
            <a:r>
              <a:rPr lang="en-US" dirty="0" smtClean="0"/>
              <a:t>Ghazali seems impressed by the Greek philosophers. According to Aristotle there are two types of creations in the world.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smtClean="0"/>
              <a:t>FAMOUS BOOKS</a:t>
            </a:r>
            <a:endParaRPr lang="en-US" dirty="0"/>
          </a:p>
        </p:txBody>
      </p:sp>
      <p:sp>
        <p:nvSpPr>
          <p:cNvPr id="3" name="Content Placeholder 2"/>
          <p:cNvSpPr>
            <a:spLocks noGrp="1"/>
          </p:cNvSpPr>
          <p:nvPr>
            <p:ph idx="1"/>
          </p:nvPr>
        </p:nvSpPr>
        <p:spPr>
          <a:xfrm>
            <a:off x="457200" y="1143000"/>
            <a:ext cx="8229600" cy="4983163"/>
          </a:xfrm>
        </p:spPr>
        <p:txBody>
          <a:bodyPr>
            <a:normAutofit fontScale="92500" lnSpcReduction="20000"/>
          </a:bodyPr>
          <a:lstStyle/>
          <a:p>
            <a:pPr marL="0" indent="0" algn="just">
              <a:buNone/>
            </a:pPr>
            <a:r>
              <a:rPr lang="en-US" dirty="0"/>
              <a:t>He wrote nearly 78 books on different subjects of nature. His important writings are as follow</a:t>
            </a:r>
            <a:r>
              <a:rPr lang="en-US" dirty="0" smtClean="0"/>
              <a:t>.</a:t>
            </a:r>
            <a:endParaRPr lang="en-US" dirty="0"/>
          </a:p>
          <a:p>
            <a:pPr lvl="0"/>
            <a:r>
              <a:rPr lang="en-US" dirty="0" err="1" smtClean="0"/>
              <a:t>Cheemia-i-Saadat</a:t>
            </a:r>
            <a:r>
              <a:rPr lang="en-US" dirty="0" smtClean="0"/>
              <a:t> (The alchemy of happiness)</a:t>
            </a:r>
            <a:endParaRPr lang="en-US" dirty="0"/>
          </a:p>
          <a:p>
            <a:pPr lvl="0"/>
            <a:r>
              <a:rPr lang="en-US" dirty="0" err="1"/>
              <a:t>Miraj</a:t>
            </a:r>
            <a:r>
              <a:rPr lang="en-US" dirty="0"/>
              <a:t>-us-</a:t>
            </a:r>
            <a:r>
              <a:rPr lang="en-US" dirty="0" err="1"/>
              <a:t>Salkeen</a:t>
            </a:r>
            <a:endParaRPr lang="en-US" dirty="0"/>
          </a:p>
          <a:p>
            <a:pPr lvl="0"/>
            <a:r>
              <a:rPr lang="en-US" dirty="0" err="1"/>
              <a:t>Aqeedat</a:t>
            </a:r>
            <a:r>
              <a:rPr lang="en-US" dirty="0"/>
              <a:t> </a:t>
            </a:r>
            <a:r>
              <a:rPr lang="en-US" dirty="0" err="1"/>
              <a:t>Misbah</a:t>
            </a:r>
            <a:endParaRPr lang="en-US" dirty="0"/>
          </a:p>
          <a:p>
            <a:pPr lvl="0"/>
            <a:r>
              <a:rPr lang="en-US" dirty="0" err="1" smtClean="0"/>
              <a:t>Ihya</a:t>
            </a:r>
            <a:r>
              <a:rPr lang="en-US" dirty="0" smtClean="0"/>
              <a:t>-</a:t>
            </a:r>
            <a:r>
              <a:rPr lang="en-US" dirty="0" err="1" smtClean="0"/>
              <a:t>ul</a:t>
            </a:r>
            <a:r>
              <a:rPr lang="en-US" dirty="0" smtClean="0"/>
              <a:t>-</a:t>
            </a:r>
            <a:r>
              <a:rPr lang="en-US" dirty="0" err="1" smtClean="0"/>
              <a:t>ulum</a:t>
            </a:r>
            <a:r>
              <a:rPr lang="en-US" dirty="0" smtClean="0"/>
              <a:t>-al-din </a:t>
            </a:r>
            <a:r>
              <a:rPr lang="en-US" dirty="0"/>
              <a:t>(it all about </a:t>
            </a:r>
            <a:r>
              <a:rPr lang="en-US" dirty="0" smtClean="0"/>
              <a:t>Quran &amp; Regeneration </a:t>
            </a:r>
            <a:r>
              <a:rPr lang="en-US" smtClean="0"/>
              <a:t>of Sciences </a:t>
            </a:r>
            <a:r>
              <a:rPr lang="en-US" dirty="0"/>
              <a:t>)</a:t>
            </a:r>
          </a:p>
          <a:p>
            <a:r>
              <a:rPr lang="en-US" dirty="0" err="1" smtClean="0"/>
              <a:t>Tahafut</a:t>
            </a:r>
            <a:r>
              <a:rPr lang="en-US" dirty="0" smtClean="0"/>
              <a:t> al-</a:t>
            </a:r>
            <a:r>
              <a:rPr lang="en-US" dirty="0" err="1" smtClean="0"/>
              <a:t>Falasifa</a:t>
            </a:r>
            <a:r>
              <a:rPr lang="en-US" dirty="0" smtClean="0"/>
              <a:t> (The incoherence of the philosophers)</a:t>
            </a:r>
          </a:p>
          <a:p>
            <a:r>
              <a:rPr lang="en-US" dirty="0" smtClean="0"/>
              <a:t>Al-</a:t>
            </a:r>
            <a:r>
              <a:rPr lang="en-US" dirty="0" err="1" smtClean="0"/>
              <a:t>munqidh</a:t>
            </a:r>
            <a:r>
              <a:rPr lang="en-US" dirty="0" smtClean="0"/>
              <a:t> min al-</a:t>
            </a:r>
            <a:r>
              <a:rPr lang="en-US" dirty="0" err="1" smtClean="0"/>
              <a:t>dalal</a:t>
            </a:r>
            <a:r>
              <a:rPr lang="en-US" dirty="0" smtClean="0"/>
              <a:t> (The deliverer from error)</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lnSpcReduction="10000"/>
          </a:bodyPr>
          <a:lstStyle/>
          <a:p>
            <a:pPr marL="225425" indent="-225425" algn="just">
              <a:buFont typeface="+mj-lt"/>
              <a:buAutoNum type="arabicPeriod"/>
            </a:pPr>
            <a:r>
              <a:rPr lang="en-US" dirty="0" smtClean="0"/>
              <a:t>Perfect creation: These are perfected like moon , sun etc.</a:t>
            </a:r>
          </a:p>
          <a:p>
            <a:pPr marL="225425" indent="-225425" algn="just">
              <a:buFont typeface="+mj-lt"/>
              <a:buAutoNum type="arabicPeriod"/>
            </a:pPr>
            <a:r>
              <a:rPr lang="en-US" dirty="0" smtClean="0"/>
              <a:t>Imperfect creations like seed of tree, which is imperfect in the sense that it has the ability to become a tree.</a:t>
            </a:r>
          </a:p>
          <a:p>
            <a:pPr marL="0" indent="0" algn="just">
              <a:buNone/>
            </a:pPr>
            <a:endParaRPr lang="en-US" sz="1700" dirty="0" smtClean="0"/>
          </a:p>
          <a:p>
            <a:pPr marL="0" indent="0" algn="just">
              <a:buNone/>
            </a:pPr>
            <a:r>
              <a:rPr lang="en-US" dirty="0" smtClean="0"/>
              <a:t>According to Ghazali, human beings are imperfect creatures and are similar to the seed. They have the ability and capacity to become perfect, only the suitable conditions are required. According to him, good character means good deeds.</a:t>
            </a:r>
          </a:p>
          <a:p>
            <a:pPr marL="0" indent="0" algn="just">
              <a:buNone/>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fontScale="85000" lnSpcReduction="20000"/>
          </a:bodyPr>
          <a:lstStyle/>
          <a:p>
            <a:pPr marL="0" indent="0">
              <a:buNone/>
            </a:pPr>
            <a:r>
              <a:rPr lang="en-US" dirty="0" smtClean="0"/>
              <a:t>Ghazali has given the following four ways in which deficiencies can be identified and removed.</a:t>
            </a:r>
            <a:br>
              <a:rPr lang="en-US" dirty="0" smtClean="0"/>
            </a:br>
            <a:r>
              <a:rPr lang="en-US" dirty="0" smtClean="0"/>
              <a:t/>
            </a:r>
            <a:br>
              <a:rPr lang="en-US" dirty="0" smtClean="0"/>
            </a:br>
            <a:r>
              <a:rPr lang="en-US" dirty="0" smtClean="0"/>
              <a:t>1. Perfect teacher</a:t>
            </a:r>
            <a:br>
              <a:rPr lang="en-US" dirty="0" smtClean="0"/>
            </a:br>
            <a:r>
              <a:rPr lang="en-US" dirty="0" smtClean="0"/>
              <a:t>Such teachers that have spiritual insight and knowledge and has the ability to analyze deficiencies of others</a:t>
            </a:r>
            <a:br>
              <a:rPr lang="en-US" dirty="0" smtClean="0"/>
            </a:br>
            <a:r>
              <a:rPr lang="en-US" dirty="0" smtClean="0"/>
              <a:t/>
            </a:r>
            <a:br>
              <a:rPr lang="en-US" dirty="0" smtClean="0"/>
            </a:br>
            <a:r>
              <a:rPr lang="en-US" dirty="0" smtClean="0"/>
              <a:t>2. </a:t>
            </a:r>
            <a:r>
              <a:rPr lang="en-US" smtClean="0"/>
              <a:t>Close friends</a:t>
            </a:r>
            <a:r>
              <a:rPr lang="en-US" dirty="0" smtClean="0"/>
              <a:t>:</a:t>
            </a:r>
            <a:br>
              <a:rPr lang="en-US" dirty="0" smtClean="0"/>
            </a:br>
            <a:r>
              <a:rPr lang="en-US" dirty="0" smtClean="0"/>
              <a:t>We can identify our deficiencies with the help of our close friends</a:t>
            </a:r>
            <a:br>
              <a:rPr lang="en-US" dirty="0" smtClean="0"/>
            </a:br>
            <a:r>
              <a:rPr lang="en-US" dirty="0" smtClean="0"/>
              <a:t/>
            </a:r>
            <a:br>
              <a:rPr lang="en-US" dirty="0" smtClean="0"/>
            </a:br>
            <a:r>
              <a:rPr lang="en-US" dirty="0" smtClean="0"/>
              <a:t>3. Foes:</a:t>
            </a:r>
            <a:br>
              <a:rPr lang="en-US" dirty="0" smtClean="0"/>
            </a:br>
            <a:r>
              <a:rPr lang="en-US" dirty="0" smtClean="0"/>
              <a:t>We can know more about our deficiencies from our foes.</a:t>
            </a:r>
            <a:br>
              <a:rPr lang="en-US" dirty="0" smtClean="0"/>
            </a:br>
            <a:r>
              <a:rPr lang="en-US" dirty="0" smtClean="0"/>
              <a:t/>
            </a:r>
            <a:br>
              <a:rPr lang="en-US" dirty="0" smtClean="0"/>
            </a:br>
            <a:r>
              <a:rPr lang="en-US" dirty="0" smtClean="0"/>
              <a:t>4. Self analysis:</a:t>
            </a:r>
            <a:br>
              <a:rPr lang="en-US" dirty="0" smtClean="0"/>
            </a:br>
            <a:r>
              <a:rPr lang="en-US" dirty="0" smtClean="0"/>
              <a:t>Ghazali also stresses on self-analysis from time to time</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44562"/>
          </a:xfrm>
        </p:spPr>
        <p:txBody>
          <a:bodyPr>
            <a:normAutofit/>
          </a:bodyPr>
          <a:lstStyle/>
          <a:p>
            <a:r>
              <a:rPr lang="en-US" b="1" dirty="0" smtClean="0"/>
              <a:t>Women Education</a:t>
            </a:r>
            <a:r>
              <a:rPr lang="en-US" dirty="0" smtClean="0"/>
              <a:t> </a:t>
            </a:r>
            <a:endParaRPr lang="en-US" dirty="0"/>
          </a:p>
        </p:txBody>
      </p:sp>
      <p:sp>
        <p:nvSpPr>
          <p:cNvPr id="3" name="Content Placeholder 2"/>
          <p:cNvSpPr>
            <a:spLocks noGrp="1"/>
          </p:cNvSpPr>
          <p:nvPr>
            <p:ph idx="1"/>
          </p:nvPr>
        </p:nvSpPr>
        <p:spPr/>
        <p:txBody>
          <a:bodyPr>
            <a:normAutofit/>
          </a:bodyPr>
          <a:lstStyle/>
          <a:p>
            <a:pPr marL="0" indent="0" algn="just">
              <a:buNone/>
            </a:pPr>
            <a:r>
              <a:rPr lang="en-US" sz="2800" dirty="0" smtClean="0"/>
              <a:t>Acquiring knowledge is the duty of both man and woman. Ghazali ’s ideas about female education are different from modern day. He is only in favor of elementary education for women so that they could play their due role in society. He is not in favor of higher education for females. The </a:t>
            </a:r>
            <a:r>
              <a:rPr lang="en-US" sz="2800" dirty="0"/>
              <a:t>duty of woman is keeping the house and look after their families. Her education should be such as to make her more efficient is discharging her duties</a:t>
            </a:r>
            <a:r>
              <a:rPr lang="en-US" sz="2800" dirty="0" smtClean="0"/>
              <a:t>.</a:t>
            </a:r>
          </a:p>
          <a:p>
            <a:pPr algn="just">
              <a:buNone/>
            </a:pPr>
            <a:endParaRPr lang="en-US" sz="23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Physical Education</a:t>
            </a:r>
            <a:endParaRPr lang="en-US" b="1" dirty="0"/>
          </a:p>
        </p:txBody>
      </p:sp>
      <p:sp>
        <p:nvSpPr>
          <p:cNvPr id="3" name="Content Placeholder 2"/>
          <p:cNvSpPr>
            <a:spLocks noGrp="1"/>
          </p:cNvSpPr>
          <p:nvPr>
            <p:ph idx="1"/>
          </p:nvPr>
        </p:nvSpPr>
        <p:spPr>
          <a:xfrm>
            <a:off x="457200" y="1600200"/>
            <a:ext cx="8229600" cy="4724400"/>
          </a:xfrm>
        </p:spPr>
        <p:txBody>
          <a:bodyPr>
            <a:normAutofit lnSpcReduction="10000"/>
          </a:bodyPr>
          <a:lstStyle/>
          <a:p>
            <a:pPr marL="0" indent="0" algn="just">
              <a:buNone/>
            </a:pPr>
            <a:r>
              <a:rPr lang="en-US" dirty="0" smtClean="0"/>
              <a:t>Ghazali has greatly stressed the physical education for children. He believes in old Greek axiom “ sound mind in sound body”</a:t>
            </a:r>
            <a:br>
              <a:rPr lang="en-US" dirty="0" smtClean="0"/>
            </a:br>
            <a:r>
              <a:rPr lang="en-US" dirty="0" smtClean="0"/>
              <a:t/>
            </a:r>
            <a:br>
              <a:rPr lang="en-US" dirty="0" smtClean="0"/>
            </a:br>
            <a:r>
              <a:rPr lang="en-US" dirty="0" smtClean="0"/>
              <a:t>He suggests proper clothing for children so that they could develop and grow properly. He suggests avoid tight and fit clothing.</a:t>
            </a:r>
            <a:br>
              <a:rPr lang="en-US" dirty="0" smtClean="0"/>
            </a:br>
            <a:r>
              <a:rPr lang="en-US" dirty="0" smtClean="0"/>
              <a:t/>
            </a:r>
            <a:br>
              <a:rPr lang="en-US" dirty="0" smtClean="0"/>
            </a:br>
            <a:r>
              <a:rPr lang="en-US" dirty="0" smtClean="0"/>
              <a:t>He also stresses the importance of good and simple, diet for good physical growth</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b="1" dirty="0" smtClean="0"/>
              <a:t>View of Discipline</a:t>
            </a:r>
            <a:endParaRPr lang="en-US" dirty="0"/>
          </a:p>
        </p:txBody>
      </p:sp>
      <p:sp>
        <p:nvSpPr>
          <p:cNvPr id="3" name="Content Placeholder 2"/>
          <p:cNvSpPr>
            <a:spLocks noGrp="1"/>
          </p:cNvSpPr>
          <p:nvPr>
            <p:ph idx="1"/>
          </p:nvPr>
        </p:nvSpPr>
        <p:spPr>
          <a:xfrm>
            <a:off x="457200" y="1371600"/>
            <a:ext cx="8229600" cy="5029200"/>
          </a:xfrm>
        </p:spPr>
        <p:txBody>
          <a:bodyPr>
            <a:normAutofit lnSpcReduction="10000"/>
          </a:bodyPr>
          <a:lstStyle/>
          <a:p>
            <a:r>
              <a:rPr lang="en-US" dirty="0" smtClean="0"/>
              <a:t>Al-</a:t>
            </a:r>
            <a:r>
              <a:rPr lang="en-US" dirty="0" err="1" smtClean="0"/>
              <a:t>Ghazali</a:t>
            </a:r>
            <a:r>
              <a:rPr lang="en-US" dirty="0" smtClean="0"/>
              <a:t> directs the teachers to behave tenderly and sympathetically with the children. According to him, a model teacher has to face no difficulty in maintaining discipline in the students. A ruthless punishment may produce the feelings of hatred and revenge in the students. That is why; he allows very limited punishment only in inevitable circumstances. He argues if a discipline problem arises, it should be attempted to resolve through “in stages process”. </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endParaRPr lang="en-US" dirty="0"/>
          </a:p>
        </p:txBody>
      </p:sp>
      <p:sp>
        <p:nvSpPr>
          <p:cNvPr id="3" name="Content Placeholder 2"/>
          <p:cNvSpPr>
            <a:spLocks noGrp="1"/>
          </p:cNvSpPr>
          <p:nvPr>
            <p:ph idx="1"/>
          </p:nvPr>
        </p:nvSpPr>
        <p:spPr>
          <a:xfrm>
            <a:off x="457200" y="1143000"/>
            <a:ext cx="8229600" cy="4983163"/>
          </a:xfrm>
        </p:spPr>
        <p:txBody>
          <a:bodyPr>
            <a:normAutofit lnSpcReduction="10000"/>
          </a:bodyPr>
          <a:lstStyle/>
          <a:p>
            <a:pPr lvl="0"/>
            <a:r>
              <a:rPr lang="en-US" dirty="0" smtClean="0"/>
              <a:t>If a child is inclined to disturb the discipline situation, he/she should be over looked first. </a:t>
            </a:r>
          </a:p>
          <a:p>
            <a:pPr lvl="0"/>
            <a:r>
              <a:rPr lang="en-US" dirty="0" smtClean="0"/>
              <a:t>If the child repeats the acts, he should be made understood by means of indirect signs and gestures. It may be hoped that he/she might be ashamed of his/her behavior. </a:t>
            </a:r>
          </a:p>
          <a:p>
            <a:pPr lvl="0"/>
            <a:r>
              <a:rPr lang="en-US" dirty="0" smtClean="0"/>
              <a:t>If he/she, repeatedly, commits to the same wrong, he/she should be exclusively asked that his/her act is disapproving and against the established administrative norms.</a:t>
            </a:r>
          </a:p>
          <a:p>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If he/she does not abstain from his/her wrong acts, it should be pointed out in the presence of his/her fellows.</a:t>
            </a:r>
          </a:p>
          <a:p>
            <a:pPr lvl="0"/>
            <a:r>
              <a:rPr lang="en-US" dirty="0" smtClean="0"/>
              <a:t>In spite of all these measures, if the child does not give up his/her wrong behavior, he/she should be physically punished. This punishment can extend just to three sticks.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METAPHYSICS/ ONTOLOGY</a:t>
            </a:r>
            <a:endParaRPr lang="en-US" b="1" dirty="0"/>
          </a:p>
        </p:txBody>
      </p:sp>
      <p:sp>
        <p:nvSpPr>
          <p:cNvPr id="3" name="Content Placeholder 2"/>
          <p:cNvSpPr>
            <a:spLocks noGrp="1"/>
          </p:cNvSpPr>
          <p:nvPr>
            <p:ph idx="1"/>
          </p:nvPr>
        </p:nvSpPr>
        <p:spPr>
          <a:xfrm>
            <a:off x="457200" y="1447800"/>
            <a:ext cx="8229600" cy="5029200"/>
          </a:xfrm>
        </p:spPr>
        <p:txBody>
          <a:bodyPr>
            <a:normAutofit fontScale="92500" lnSpcReduction="10000"/>
          </a:bodyPr>
          <a:lstStyle/>
          <a:p>
            <a:pPr>
              <a:buNone/>
            </a:pPr>
            <a:r>
              <a:rPr lang="en-US" dirty="0" smtClean="0"/>
              <a:t>Al-</a:t>
            </a:r>
            <a:r>
              <a:rPr lang="en-US" dirty="0" err="1" smtClean="0"/>
              <a:t>Ghazali</a:t>
            </a:r>
            <a:r>
              <a:rPr lang="en-US" dirty="0" smtClean="0"/>
              <a:t> argues that Allah is the absolute reality who is the Creator and Sustainer of the universe. Allah created Man and led him to the path of ultimate salvation. Al-</a:t>
            </a:r>
            <a:r>
              <a:rPr lang="en-US" dirty="0" err="1" smtClean="0"/>
              <a:t>Ghazali</a:t>
            </a:r>
            <a:r>
              <a:rPr lang="en-US" dirty="0" smtClean="0"/>
              <a:t> maintains that in search for the ultimate reality, the philosophers, the scientists and the intellectuals studied the various dimensions of universe but they did not succeed. They held opposite views regarding the ultimate reality. According to Al-</a:t>
            </a:r>
            <a:r>
              <a:rPr lang="en-US" dirty="0" err="1" smtClean="0"/>
              <a:t>Ghazali</a:t>
            </a:r>
            <a:r>
              <a:rPr lang="en-US" dirty="0" smtClean="0"/>
              <a:t>, the various objects of Universe are not the ultimate reality but the creatures of Allah who is the greatest administrator and the Sovereign ruler. </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EPISTEMOLOGICAL CONCEPT:</a:t>
            </a:r>
            <a:endParaRPr lang="en-US" dirty="0"/>
          </a:p>
        </p:txBody>
      </p:sp>
      <p:sp>
        <p:nvSpPr>
          <p:cNvPr id="3" name="Content Placeholder 2"/>
          <p:cNvSpPr>
            <a:spLocks noGrp="1"/>
          </p:cNvSpPr>
          <p:nvPr>
            <p:ph idx="1"/>
          </p:nvPr>
        </p:nvSpPr>
        <p:spPr>
          <a:xfrm>
            <a:off x="457200" y="1143000"/>
            <a:ext cx="8229600" cy="5334000"/>
          </a:xfrm>
        </p:spPr>
        <p:txBody>
          <a:bodyPr>
            <a:normAutofit fontScale="92500" lnSpcReduction="10000"/>
          </a:bodyPr>
          <a:lstStyle/>
          <a:p>
            <a:r>
              <a:rPr lang="en-US" dirty="0" smtClean="0"/>
              <a:t>The epistemological concept of Al-</a:t>
            </a:r>
            <a:r>
              <a:rPr lang="en-US" dirty="0" err="1" smtClean="0"/>
              <a:t>Ghazali</a:t>
            </a:r>
            <a:r>
              <a:rPr lang="en-US" dirty="0" smtClean="0"/>
              <a:t> is found in his masterpiece book “</a:t>
            </a:r>
            <a:r>
              <a:rPr lang="en-US" dirty="0" err="1" smtClean="0"/>
              <a:t>Ihya</a:t>
            </a:r>
            <a:r>
              <a:rPr lang="en-US" dirty="0" smtClean="0"/>
              <a:t> </a:t>
            </a:r>
            <a:r>
              <a:rPr lang="en-US" dirty="0" err="1" smtClean="0"/>
              <a:t>Uloom</a:t>
            </a:r>
            <a:r>
              <a:rPr lang="en-US" dirty="0" smtClean="0"/>
              <a:t> al-Din” which means in English “The Regeneration of Sciences”. One of the most appealing topics of this book is the chapter on ‘knowledge’ where he shed light as to what is knowledge. He has divided knowledge into two parts; religious knowledge and secular knowledge. The former is acquired through Koran and </a:t>
            </a:r>
            <a:r>
              <a:rPr lang="en-US" dirty="0" err="1" smtClean="0"/>
              <a:t>Hadith</a:t>
            </a:r>
            <a:r>
              <a:rPr lang="en-US" dirty="0" smtClean="0"/>
              <a:t>. It is the most dignified knowledge and it is without doubt. The second type of knowledge is developed to enhance the understanding of the former.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pPr>
              <a:buNone/>
            </a:pPr>
            <a:r>
              <a:rPr lang="en-US" dirty="0" smtClean="0"/>
              <a:t>The following represents an outline of the epistemological concept of Al-</a:t>
            </a:r>
            <a:r>
              <a:rPr lang="en-US" dirty="0" err="1" smtClean="0"/>
              <a:t>Ghazali</a:t>
            </a:r>
            <a:r>
              <a:rPr lang="en-US" dirty="0" smtClean="0"/>
              <a:t>:- </a:t>
            </a:r>
          </a:p>
          <a:p>
            <a:r>
              <a:rPr lang="en-US" dirty="0" smtClean="0"/>
              <a:t>Knowledge exists potentially in human soul like the seed in the soil. </a:t>
            </a:r>
          </a:p>
          <a:p>
            <a:r>
              <a:rPr lang="en-US" dirty="0" smtClean="0"/>
              <a:t>Knowledge can either be innate or acquired. </a:t>
            </a:r>
          </a:p>
          <a:p>
            <a:r>
              <a:rPr lang="en-US" dirty="0" smtClean="0"/>
              <a:t>The sensory knowledge is not reliable. It does not lead to the ultimate reality. </a:t>
            </a:r>
          </a:p>
          <a:p>
            <a:r>
              <a:rPr lang="en-US" dirty="0" smtClean="0"/>
              <a:t>The prophets are granted the ultimate knowledge by Allah. The commoners should follow the teachings of the prophets.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AXIOLOGICAL CONCEPT:</a:t>
            </a:r>
            <a:endParaRPr lang="en-US" dirty="0"/>
          </a:p>
        </p:txBody>
      </p:sp>
      <p:sp>
        <p:nvSpPr>
          <p:cNvPr id="3" name="Content Placeholder 2"/>
          <p:cNvSpPr>
            <a:spLocks noGrp="1"/>
          </p:cNvSpPr>
          <p:nvPr>
            <p:ph idx="1"/>
          </p:nvPr>
        </p:nvSpPr>
        <p:spPr>
          <a:xfrm>
            <a:off x="457200" y="1143000"/>
            <a:ext cx="8229600" cy="4983163"/>
          </a:xfrm>
        </p:spPr>
        <p:txBody>
          <a:bodyPr/>
          <a:lstStyle/>
          <a:p>
            <a:pPr>
              <a:buNone/>
            </a:pPr>
            <a:r>
              <a:rPr lang="en-US" dirty="0" smtClean="0"/>
              <a:t>According to Al-</a:t>
            </a:r>
            <a:r>
              <a:rPr lang="en-US" dirty="0" err="1" smtClean="0"/>
              <a:t>Ghazali</a:t>
            </a:r>
            <a:r>
              <a:rPr lang="en-US" dirty="0" smtClean="0"/>
              <a:t>, securing the Will of Allah is the highest value. Spiritualism is the way that leads to the ultimate reality. Following represents an outline of the axiological concept of Al-</a:t>
            </a:r>
            <a:r>
              <a:rPr lang="en-US" dirty="0" err="1" smtClean="0"/>
              <a:t>Ghazali</a:t>
            </a:r>
            <a:r>
              <a:rPr lang="en-US" dirty="0" smtClean="0"/>
              <a:t>:- </a:t>
            </a:r>
          </a:p>
          <a:p>
            <a:r>
              <a:rPr lang="en-US" dirty="0" smtClean="0"/>
              <a:t>An individual should be educated and trained in a way that his human traits dominate the animal ones.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a:bodyPr>
          <a:lstStyle/>
          <a:p>
            <a:r>
              <a:rPr lang="en-US" dirty="0" smtClean="0"/>
              <a:t>An individual must have an awareness of good and evil. This awareness will lead to the accomplishment of personality. </a:t>
            </a:r>
          </a:p>
          <a:p>
            <a:r>
              <a:rPr lang="en-US" dirty="0" smtClean="0"/>
              <a:t>Good conduct can only be developed from within and does not need total destruction of natural propensities. </a:t>
            </a:r>
          </a:p>
          <a:p>
            <a:r>
              <a:rPr lang="en-US" dirty="0" smtClean="0"/>
              <a:t>There are two type of good: positive good and negative good. Positive good refers to do good deeds and negative goods means to avoid bad deeds.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lstStyle/>
          <a:p>
            <a:r>
              <a:rPr lang="en-US" b="1" dirty="0"/>
              <a:t>Objectives of </a:t>
            </a:r>
            <a:r>
              <a:rPr lang="en-US" b="1" dirty="0" smtClean="0"/>
              <a:t>Education:</a:t>
            </a:r>
            <a:endParaRPr lang="en-US" dirty="0"/>
          </a:p>
        </p:txBody>
      </p:sp>
      <p:sp>
        <p:nvSpPr>
          <p:cNvPr id="3" name="Content Placeholder 2"/>
          <p:cNvSpPr>
            <a:spLocks noGrp="1"/>
          </p:cNvSpPr>
          <p:nvPr>
            <p:ph idx="1"/>
          </p:nvPr>
        </p:nvSpPr>
        <p:spPr>
          <a:xfrm>
            <a:off x="457200" y="1066800"/>
            <a:ext cx="8229600" cy="5059363"/>
          </a:xfrm>
        </p:spPr>
        <p:txBody>
          <a:bodyPr/>
          <a:lstStyle/>
          <a:p>
            <a:r>
              <a:rPr lang="en-US" dirty="0" smtClean="0"/>
              <a:t>Al-</a:t>
            </a:r>
            <a:r>
              <a:rPr lang="en-US" dirty="0" err="1" smtClean="0"/>
              <a:t>Ghazali</a:t>
            </a:r>
            <a:r>
              <a:rPr lang="en-US" dirty="0" smtClean="0"/>
              <a:t> was a practicing teacher. He views education as an instrument to comprehensively develop the personality of an individual. According to his standpoint, education should be utility-oriented and the objectives of education should be formulated with the consideration of individual and collective utility.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331</TotalTime>
  <Words>2277</Words>
  <Application>Microsoft Office PowerPoint</Application>
  <PresentationFormat>On-screen Show (4:3)</PresentationFormat>
  <Paragraphs>115</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IMAM GHAZALI</vt:lpstr>
      <vt:lpstr>LIFE HISTORY</vt:lpstr>
      <vt:lpstr>FAMOUS BOOKS</vt:lpstr>
      <vt:lpstr>METAPHYSICS/ ONTOLOGY</vt:lpstr>
      <vt:lpstr>EPISTEMOLOGICAL CONCEPT:</vt:lpstr>
      <vt:lpstr>Slide 6</vt:lpstr>
      <vt:lpstr> AXIOLOGICAL CONCEPT:</vt:lpstr>
      <vt:lpstr>Slide 8</vt:lpstr>
      <vt:lpstr>Objectives of Education:</vt:lpstr>
      <vt:lpstr>Slide 10</vt:lpstr>
      <vt:lpstr>Slide 11</vt:lpstr>
      <vt:lpstr>View on Early Education</vt:lpstr>
      <vt:lpstr>Educational Curriculum</vt:lpstr>
      <vt:lpstr>Slide 14</vt:lpstr>
      <vt:lpstr>1. Beneficial Knowledge:</vt:lpstr>
      <vt:lpstr>(i) Obligatory Knowledge:</vt:lpstr>
      <vt:lpstr>Slide 17</vt:lpstr>
      <vt:lpstr>Slide 18</vt:lpstr>
      <vt:lpstr>Slide 19</vt:lpstr>
      <vt:lpstr>2. Harmful/ Prohibited Knowledge:</vt:lpstr>
      <vt:lpstr>Methods of Teaching:</vt:lpstr>
      <vt:lpstr>Slide 22</vt:lpstr>
      <vt:lpstr>Slide 23</vt:lpstr>
      <vt:lpstr>Role of Teacher</vt:lpstr>
      <vt:lpstr>Slide 25</vt:lpstr>
      <vt:lpstr>Slide 26</vt:lpstr>
      <vt:lpstr>Role of Student:</vt:lpstr>
      <vt:lpstr>Slide 28</vt:lpstr>
      <vt:lpstr>Psychological concepts of Ghazali</vt:lpstr>
      <vt:lpstr>Slide 30</vt:lpstr>
      <vt:lpstr>Slide 31</vt:lpstr>
      <vt:lpstr>Women Education </vt:lpstr>
      <vt:lpstr>Physical Education</vt:lpstr>
      <vt:lpstr>View of Discipline</vt:lpstr>
      <vt:lpstr>Slide 35</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IMAM GHAZALI</dc:title>
  <dc:creator>Zubair Haider</dc:creator>
  <cp:lastModifiedBy>IUBRYK</cp:lastModifiedBy>
  <cp:revision>63</cp:revision>
  <dcterms:created xsi:type="dcterms:W3CDTF">2012-11-29T15:55:42Z</dcterms:created>
  <dcterms:modified xsi:type="dcterms:W3CDTF">2019-11-28T07:51:16Z</dcterms:modified>
</cp:coreProperties>
</file>